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57" r:id="rId6"/>
    <p:sldId id="258" r:id="rId7"/>
    <p:sldId id="391" r:id="rId8"/>
    <p:sldId id="392" r:id="rId9"/>
    <p:sldId id="262" r:id="rId10"/>
    <p:sldId id="261" r:id="rId11"/>
    <p:sldId id="394" r:id="rId12"/>
    <p:sldId id="393" r:id="rId13"/>
    <p:sldId id="396" r:id="rId14"/>
    <p:sldId id="397" r:id="rId15"/>
    <p:sldId id="398" r:id="rId16"/>
    <p:sldId id="404" r:id="rId17"/>
    <p:sldId id="399" r:id="rId18"/>
    <p:sldId id="405" r:id="rId19"/>
    <p:sldId id="400" r:id="rId20"/>
    <p:sldId id="403" r:id="rId21"/>
    <p:sldId id="401" r:id="rId22"/>
    <p:sldId id="402" r:id="rId23"/>
  </p:sldIdLst>
  <p:sldSz cx="9144000" cy="6858000" type="screen4x3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>
          <p15:clr>
            <a:srgbClr val="A4A3A4"/>
          </p15:clr>
        </p15:guide>
        <p15:guide id="2" pos="221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709C97"/>
    <a:srgbClr val="64BCB2"/>
    <a:srgbClr val="085A4A"/>
    <a:srgbClr val="C46B16"/>
    <a:srgbClr val="73C38C"/>
    <a:srgbClr val="404040"/>
    <a:srgbClr val="0B8069"/>
    <a:srgbClr val="000000"/>
    <a:srgbClr val="DF9D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28" autoAdjust="0"/>
    <p:restoredTop sz="94295" autoAdjust="0"/>
  </p:normalViewPr>
  <p:slideViewPr>
    <p:cSldViewPr snapToGrid="0" snapToObjects="1">
      <p:cViewPr varScale="1">
        <p:scale>
          <a:sx n="120" d="100"/>
          <a:sy n="120" d="100"/>
        </p:scale>
        <p:origin x="185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8" d="100"/>
          <a:sy n="68" d="100"/>
        </p:scale>
        <p:origin x="-3306" y="-114"/>
      </p:cViewPr>
      <p:guideLst>
        <p:guide orient="horz" pos="2932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17" tIns="46659" rIns="93317" bIns="4665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17" tIns="46659" rIns="93317" bIns="46659" rtlCol="0"/>
          <a:lstStyle>
            <a:lvl1pPr algn="r">
              <a:defRPr sz="1200"/>
            </a:lvl1pPr>
          </a:lstStyle>
          <a:p>
            <a:fld id="{7E6C6CB7-DF9F-1B47-A9E9-C7A2016436A8}" type="datetimeFigureOut">
              <a:rPr lang="en-US" smtClean="0"/>
              <a:t>6/23/19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43343" cy="465455"/>
          </a:xfrm>
          <a:prstGeom prst="rect">
            <a:avLst/>
          </a:prstGeom>
        </p:spPr>
        <p:txBody>
          <a:bodyPr vert="horz" lIns="93317" tIns="46659" rIns="93317" bIns="4665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30"/>
            <a:ext cx="3043343" cy="465455"/>
          </a:xfrm>
          <a:prstGeom prst="rect">
            <a:avLst/>
          </a:prstGeom>
        </p:spPr>
        <p:txBody>
          <a:bodyPr vert="horz" lIns="93317" tIns="46659" rIns="93317" bIns="46659" rtlCol="0" anchor="b"/>
          <a:lstStyle>
            <a:lvl1pPr algn="r">
              <a:defRPr sz="1200"/>
            </a:lvl1pPr>
          </a:lstStyle>
          <a:p>
            <a:fld id="{F1E3F85A-D330-064A-85F5-A7844F7542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4067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17" tIns="46659" rIns="93317" bIns="4665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17" tIns="46659" rIns="93317" bIns="46659" rtlCol="0"/>
          <a:lstStyle>
            <a:lvl1pPr algn="r">
              <a:defRPr sz="1200"/>
            </a:lvl1pPr>
          </a:lstStyle>
          <a:p>
            <a:fld id="{A0FF86F6-BD89-D54A-B488-441183907D8B}" type="datetimeFigureOut">
              <a:rPr lang="en-US" smtClean="0"/>
              <a:t>6/23/19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17" tIns="46659" rIns="93317" bIns="4665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17" tIns="46659" rIns="93317" bIns="4665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5455"/>
          </a:xfrm>
          <a:prstGeom prst="rect">
            <a:avLst/>
          </a:prstGeom>
        </p:spPr>
        <p:txBody>
          <a:bodyPr vert="horz" lIns="93317" tIns="46659" rIns="93317" bIns="4665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5455"/>
          </a:xfrm>
          <a:prstGeom prst="rect">
            <a:avLst/>
          </a:prstGeom>
        </p:spPr>
        <p:txBody>
          <a:bodyPr vert="horz" lIns="93317" tIns="46659" rIns="93317" bIns="46659" rtlCol="0" anchor="b"/>
          <a:lstStyle>
            <a:lvl1pPr algn="r">
              <a:defRPr sz="1200"/>
            </a:lvl1pPr>
          </a:lstStyle>
          <a:p>
            <a:fld id="{EEA56D6C-3BA8-2341-B1BA-C38501271B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0634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726442" y="433282"/>
            <a:ext cx="5691116" cy="9997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>
                <a:latin typeface="DSG Sans Bold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2859313" y="5445315"/>
            <a:ext cx="3425375" cy="1095375"/>
          </a:xfrm>
          <a:prstGeom prst="roundRect">
            <a:avLst/>
          </a:prstGeom>
          <a:solidFill>
            <a:srgbClr val="7F7F7F"/>
          </a:solidFill>
        </p:spPr>
        <p:txBody>
          <a:bodyPr/>
          <a:lstStyle>
            <a:lvl1pPr marL="0" indent="0" algn="ctr">
              <a:buNone/>
              <a:defRPr sz="1800" baseline="0">
                <a:solidFill>
                  <a:schemeClr val="bg1"/>
                </a:solidFill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Name/Team/Date</a:t>
            </a:r>
          </a:p>
        </p:txBody>
      </p:sp>
    </p:spTree>
    <p:extLst>
      <p:ext uri="{BB962C8B-B14F-4D97-AF65-F5344CB8AC3E}">
        <p14:creationId xmlns:p14="http://schemas.microsoft.com/office/powerpoint/2010/main" val="2180622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>
          <a:xfrm>
            <a:off x="6909787" y="6582860"/>
            <a:ext cx="2133600" cy="2043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55DEFD-3A11-8548-BA08-FF34C2EF24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726442" y="3698875"/>
            <a:ext cx="5691116" cy="5048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accent1"/>
                </a:solidFill>
                <a:latin typeface="DSG Sans Black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726442" y="3149186"/>
            <a:ext cx="5691116" cy="5596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latin typeface="DSG Sans Black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49314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>
          <a:xfrm>
            <a:off x="6909787" y="6582860"/>
            <a:ext cx="2133600" cy="2043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55DEFD-3A11-8548-BA08-FF34C2EF24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620973" y="788194"/>
            <a:ext cx="5691116" cy="5048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DSG Sans Black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20973" y="228565"/>
            <a:ext cx="5691116" cy="55962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>
                <a:latin typeface="DSG Sans Black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20713" y="1665289"/>
            <a:ext cx="8046720" cy="45720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 marL="742950" indent="-285750">
              <a:buFont typeface="Arial" panose="020B0604020202020204" pitchFamily="34" charset="0"/>
              <a:buChar char="•"/>
              <a:defRPr sz="1800"/>
            </a:lvl2pPr>
            <a:lvl3pPr>
              <a:defRPr sz="1600"/>
            </a:lvl3pPr>
          </a:lstStyle>
          <a:p>
            <a:pPr lvl="0"/>
            <a:r>
              <a:rPr lang="en-US" dirty="0"/>
              <a:t>Text</a:t>
            </a:r>
          </a:p>
          <a:p>
            <a:pPr lvl="1"/>
            <a:r>
              <a:rPr lang="en-US" dirty="0"/>
              <a:t>Bullet Points</a:t>
            </a:r>
          </a:p>
          <a:p>
            <a:pPr lvl="2"/>
            <a:r>
              <a:rPr lang="en-US" dirty="0"/>
              <a:t>More Bullet Points</a:t>
            </a:r>
          </a:p>
        </p:txBody>
      </p:sp>
    </p:spTree>
    <p:extLst>
      <p:ext uri="{BB962C8B-B14F-4D97-AF65-F5344CB8AC3E}">
        <p14:creationId xmlns:p14="http://schemas.microsoft.com/office/powerpoint/2010/main" val="3645869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>
          <a:xfrm>
            <a:off x="6909787" y="6582860"/>
            <a:ext cx="2133600" cy="2043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55DEFD-3A11-8548-BA08-FF34C2EF24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620973" y="788194"/>
            <a:ext cx="5691116" cy="5048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DSG Sans Black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20973" y="228565"/>
            <a:ext cx="5691116" cy="55962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>
                <a:latin typeface="DSG Sans Black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20712" y="1664340"/>
            <a:ext cx="8046720" cy="4572000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 marL="742950" indent="-285750">
              <a:buFont typeface="Arial" panose="020B0604020202020204" pitchFamily="34" charset="0"/>
              <a:buChar char="•"/>
              <a:defRPr sz="1800" baseline="0"/>
            </a:lvl2pPr>
            <a:lvl3pPr marL="1143000" indent="-228600"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Text</a:t>
            </a:r>
          </a:p>
          <a:p>
            <a:pPr lvl="1"/>
            <a:r>
              <a:rPr lang="en-US" dirty="0"/>
              <a:t>Bullet Points</a:t>
            </a:r>
          </a:p>
          <a:p>
            <a:pPr lvl="2"/>
            <a:r>
              <a:rPr lang="en-US" dirty="0"/>
              <a:t>More Bullet Points</a:t>
            </a:r>
          </a:p>
        </p:txBody>
      </p:sp>
    </p:spTree>
    <p:extLst>
      <p:ext uri="{BB962C8B-B14F-4D97-AF65-F5344CB8AC3E}">
        <p14:creationId xmlns:p14="http://schemas.microsoft.com/office/powerpoint/2010/main" val="3769620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 Only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>
          <a:xfrm>
            <a:off x="6909787" y="6582860"/>
            <a:ext cx="2133600" cy="2043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55DEFD-3A11-8548-BA08-FF34C2EF24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620973" y="788194"/>
            <a:ext cx="5691116" cy="5048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DSG Sans Black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20973" y="228565"/>
            <a:ext cx="5691116" cy="55962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>
                <a:latin typeface="DSG Sans Black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51466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>
          <a:xfrm>
            <a:off x="6909787" y="6582860"/>
            <a:ext cx="2133600" cy="2043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55DEFD-3A11-8548-BA08-FF34C2EF245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344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3D57F-3CBE-0246-A072-49FEB44994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7F601C-D4A8-164A-A281-263F5EFAB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97405-1C1F-1842-A05C-824B2BDC3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8B828-B602-DC4A-BECA-1E277E6289D4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53F77-2E2D-F047-9DFE-709844C31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F5A82-DDEE-894C-B366-048C7287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9AAC-2204-3E41-854E-3B688857F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8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FE18C-AC87-BC4E-815D-7678A4432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B935B-5FAC-2340-966F-8A1193A6A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3E213-5205-5B4C-86E6-2005DF009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8B828-B602-DC4A-BECA-1E277E6289D4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E0AFC-603F-D647-8D95-76CDBE5E8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0C454E-AA16-E944-B92F-F68871406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9AAC-2204-3E41-854E-3B688857F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73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3AF6C-DCD6-4745-AF16-87D518DAC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B7E23-7181-EA47-AC47-9C5EE8E7A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33732-7E18-414A-97FB-7164E24E28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2A81A8-B162-C54E-828F-43AA9B700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8B828-B602-DC4A-BECA-1E277E6289D4}" type="datetimeFigureOut">
              <a:rPr lang="en-US" smtClean="0"/>
              <a:t>6/23/19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677C99-EFF8-9C41-832A-653F4B709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A3D1C4-5162-A64F-ABDB-4078924A8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9AAC-2204-3E41-854E-3B688857F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271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299351" y="6582860"/>
            <a:ext cx="2133600" cy="204356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0255DEFD-3A11-8548-BA08-FF34C2EF24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ound Diagonal Corner Rectangle 2"/>
          <p:cNvSpPr/>
          <p:nvPr userDrawn="1"/>
        </p:nvSpPr>
        <p:spPr>
          <a:xfrm>
            <a:off x="0" y="160020"/>
            <a:ext cx="9144000" cy="6537960"/>
          </a:xfrm>
          <a:prstGeom prst="round2Diag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DSG Sans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636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rstudio.com/" TargetMode="External"/><Relationship Id="rId2" Type="http://schemas.openxmlformats.org/officeDocument/2006/relationships/hyperlink" Target="https://keras.io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mailto:Alexander.archer@dcsg.com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ground.tensorflow.org/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ADD9E-2AC0-6845-AC40-6202AA6D44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 in R Using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A253BB-BB13-F944-8324-167B808522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Alex Archer, Data Scientist</a:t>
            </a:r>
          </a:p>
          <a:p>
            <a:r>
              <a:rPr lang="en-US" dirty="0"/>
              <a:t>Dick’s Sporting Goods</a:t>
            </a:r>
          </a:p>
        </p:txBody>
      </p:sp>
    </p:spTree>
    <p:extLst>
      <p:ext uri="{BB962C8B-B14F-4D97-AF65-F5344CB8AC3E}">
        <p14:creationId xmlns:p14="http://schemas.microsoft.com/office/powerpoint/2010/main" val="2841233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5DEFD-3A11-8548-BA08-FF34C2EF245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40080" y="822960"/>
            <a:ext cx="6109436" cy="1091153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400" dirty="0"/>
              <a:t>What is </a:t>
            </a:r>
            <a:r>
              <a:rPr lang="en-US" sz="2400" dirty="0" err="1"/>
              <a:t>Keras</a:t>
            </a:r>
            <a:r>
              <a:rPr lang="en-US" sz="2400" dirty="0"/>
              <a:t>?</a:t>
            </a:r>
          </a:p>
          <a:p>
            <a:pPr lvl="1"/>
            <a:r>
              <a:rPr lang="en-US" sz="2400" dirty="0"/>
              <a:t>A high level API for deep learning that can run on top of </a:t>
            </a:r>
            <a:r>
              <a:rPr lang="en-US" sz="2400" dirty="0" err="1"/>
              <a:t>Tensorflow</a:t>
            </a:r>
            <a:r>
              <a:rPr lang="en-US" sz="2400" dirty="0"/>
              <a:t> and other libraries</a:t>
            </a:r>
          </a:p>
          <a:p>
            <a:pPr lvl="1"/>
            <a:r>
              <a:rPr lang="en-US" sz="2400" dirty="0"/>
              <a:t>It is designed to be extremely user-friendly</a:t>
            </a:r>
          </a:p>
          <a:p>
            <a:pPr lvl="1"/>
            <a:r>
              <a:rPr lang="en-US" sz="2400" dirty="0"/>
              <a:t>Ability to run on both CPUs and GPUs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129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5DEFD-3A11-8548-BA08-FF34C2EF245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40080" y="822960"/>
            <a:ext cx="6109436" cy="1091153"/>
          </a:xfrm>
        </p:spPr>
        <p:txBody>
          <a:bodyPr/>
          <a:lstStyle/>
          <a:p>
            <a:r>
              <a:rPr lang="en-US" dirty="0" err="1"/>
              <a:t>Keras</a:t>
            </a:r>
            <a:r>
              <a:rPr lang="en-US" dirty="0"/>
              <a:t> Example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400" dirty="0"/>
              <a:t>Today we will see how a NN can be implemented in </a:t>
            </a:r>
            <a:r>
              <a:rPr lang="en-US" sz="2400" dirty="0" err="1"/>
              <a:t>Keras</a:t>
            </a:r>
            <a:r>
              <a:rPr lang="en-US" sz="2400" dirty="0"/>
              <a:t> for product recommendation</a:t>
            </a:r>
          </a:p>
          <a:p>
            <a:r>
              <a:rPr lang="en-US" sz="2400" dirty="0"/>
              <a:t>This is not an MNIST dataset problem! </a:t>
            </a:r>
            <a:r>
              <a:rPr lang="en-US" sz="2400" dirty="0">
                <a:sym typeface="Wingdings" pitchFamily="2" charset="2"/>
              </a:rPr>
              <a:t></a:t>
            </a:r>
            <a:endParaRPr lang="en-US" sz="2400" dirty="0"/>
          </a:p>
          <a:p>
            <a:pPr lvl="1"/>
            <a:r>
              <a:rPr lang="en-US" sz="2400" dirty="0"/>
              <a:t>We will work with embedding layers (explained later)</a:t>
            </a:r>
          </a:p>
          <a:p>
            <a:pPr lvl="1"/>
            <a:r>
              <a:rPr lang="en-US" sz="2400" dirty="0"/>
              <a:t>Very simple examples can be found in the </a:t>
            </a:r>
            <a:r>
              <a:rPr lang="en-US" sz="2400" dirty="0" err="1"/>
              <a:t>Keras</a:t>
            </a:r>
            <a:r>
              <a:rPr lang="en-US" sz="2400" dirty="0"/>
              <a:t> documentation:</a:t>
            </a:r>
          </a:p>
          <a:p>
            <a:pPr lvl="2"/>
            <a:r>
              <a:rPr lang="en-US" sz="2400" dirty="0">
                <a:hlinkClick r:id="rId2"/>
              </a:rPr>
              <a:t>https://keras.io/</a:t>
            </a:r>
            <a:endParaRPr lang="en-US" sz="2400" dirty="0"/>
          </a:p>
          <a:p>
            <a:pPr lvl="2"/>
            <a:r>
              <a:rPr lang="en-US" sz="2400" dirty="0">
                <a:hlinkClick r:id="rId3"/>
              </a:rPr>
              <a:t>https://keras.rstudio.com/</a:t>
            </a:r>
            <a:endParaRPr lang="en-US" sz="2400" dirty="0"/>
          </a:p>
          <a:p>
            <a:pPr lvl="2"/>
            <a:endParaRPr lang="en-US" sz="2400" dirty="0"/>
          </a:p>
          <a:p>
            <a:pPr lvl="2"/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579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C4BC55D-3F6E-A64D-8532-4132FC13D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57200"/>
            <a:ext cx="2949178" cy="1600200"/>
          </a:xfrm>
        </p:spPr>
        <p:txBody>
          <a:bodyPr/>
          <a:lstStyle/>
          <a:p>
            <a:r>
              <a:rPr lang="en-US" sz="3600" dirty="0"/>
              <a:t>What Are Embeddings?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8C8FD39-7604-2940-BE27-B42CE0B91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Embeddings are a way to represent categorical variables in reduced dimensionality</a:t>
            </a:r>
          </a:p>
          <a:p>
            <a:r>
              <a:rPr lang="en-US" sz="1800" dirty="0"/>
              <a:t>Often found in Natural Language Processing Domain</a:t>
            </a:r>
          </a:p>
          <a:p>
            <a:pPr lvl="1"/>
            <a:r>
              <a:rPr lang="en-US" sz="1800" dirty="0"/>
              <a:t>E.g. Word2vec</a:t>
            </a:r>
          </a:p>
          <a:p>
            <a:pPr lvl="1"/>
            <a:r>
              <a:rPr lang="en-US" sz="1800" dirty="0"/>
              <a:t>Representing words or categorical variables as one-hot-encoded variables can be problematic in large datasets</a:t>
            </a:r>
          </a:p>
          <a:p>
            <a:pPr lvl="1"/>
            <a:r>
              <a:rPr lang="en-US" sz="1800" dirty="0"/>
              <a:t>Instead we find a way to represent the categorical variables in a reduced dimensionality</a:t>
            </a:r>
          </a:p>
          <a:p>
            <a:pPr lvl="2"/>
            <a:r>
              <a:rPr lang="en-US" dirty="0"/>
              <a:t>This creates interesting properties in our data, as distance becomes meaningful in the new vector space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C7AED6-BC31-6C46-8B01-CF5D6400C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5DEFD-3A11-8548-BA08-FF34C2EF2450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5BB5CA-3640-F046-962C-62DDF41D95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397"/>
          <a:stretch/>
        </p:blipFill>
        <p:spPr>
          <a:xfrm>
            <a:off x="627459" y="2136228"/>
            <a:ext cx="3185233" cy="357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49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9071E0-B342-3A48-A3BD-7DA031F3FD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9AAC-2204-3E41-854E-3B688857F9BD}" type="slidenum">
              <a:rPr lang="en-US" smtClean="0"/>
              <a:t>13</a:t>
            </a:fld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3EC12BC-E2B7-D747-A871-45CB3B354CD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/>
              <a:t>Dicksportinggoods.com</a:t>
            </a:r>
            <a:r>
              <a:rPr lang="en-US" dirty="0"/>
              <a:t> #ad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8C867C-5241-8942-A85E-E67FF8CD59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0972" y="228565"/>
            <a:ext cx="7300283" cy="559629"/>
          </a:xfrm>
        </p:spPr>
        <p:txBody>
          <a:bodyPr/>
          <a:lstStyle/>
          <a:p>
            <a:r>
              <a:rPr lang="en-US" dirty="0"/>
              <a:t>Product Recommendation - Example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89F7CC9-C214-564B-B7B2-7365D8002D4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813E2F-304E-E649-BF9F-90361ED9F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9196"/>
            <a:ext cx="9144000" cy="446377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89B4288-83F5-B94B-BD85-4569DD8FE0C7}"/>
              </a:ext>
            </a:extLst>
          </p:cNvPr>
          <p:cNvSpPr/>
          <p:nvPr/>
        </p:nvSpPr>
        <p:spPr>
          <a:xfrm>
            <a:off x="7506586" y="1711842"/>
            <a:ext cx="1307805" cy="40722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53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598A23-05DE-A44A-95B9-6F57F68873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9AAC-2204-3E41-854E-3B688857F9BD}" type="slidenum">
              <a:rPr lang="en-US" smtClean="0"/>
              <a:t>14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76E5B2B-FBA8-B34B-93B7-2801671FC4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0080" y="822960"/>
            <a:ext cx="5691116" cy="559629"/>
          </a:xfrm>
        </p:spPr>
        <p:txBody>
          <a:bodyPr/>
          <a:lstStyle/>
          <a:p>
            <a:r>
              <a:rPr lang="en-US" dirty="0"/>
              <a:t>Product Recommendation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8831B-E916-8A4F-9F96-215D408E6F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0712" y="1579280"/>
            <a:ext cx="8046720" cy="4572000"/>
          </a:xfrm>
        </p:spPr>
        <p:txBody>
          <a:bodyPr/>
          <a:lstStyle/>
          <a:p>
            <a:r>
              <a:rPr lang="en-US" sz="2400" dirty="0"/>
              <a:t>Goal: Suggest other items of interest to customer</a:t>
            </a:r>
          </a:p>
          <a:p>
            <a:pPr lvl="1"/>
            <a:r>
              <a:rPr lang="en-US" sz="2400" dirty="0"/>
              <a:t>Exposure to more items will increase revenue</a:t>
            </a:r>
          </a:p>
          <a:p>
            <a:pPr lvl="1"/>
            <a:r>
              <a:rPr lang="en-US" sz="2400" dirty="0"/>
              <a:t>Similar or complementary items</a:t>
            </a:r>
          </a:p>
          <a:p>
            <a:r>
              <a:rPr lang="en-US" sz="2400" dirty="0"/>
              <a:t>Obvious applications in retail</a:t>
            </a:r>
          </a:p>
          <a:p>
            <a:r>
              <a:rPr lang="en-US" sz="2400" dirty="0"/>
              <a:t>Similar algorithms are used by social media and entertainment companies:</a:t>
            </a:r>
          </a:p>
          <a:p>
            <a:pPr lvl="1"/>
            <a:r>
              <a:rPr lang="en-US" sz="2400" dirty="0"/>
              <a:t>Netflix, Spotify, etc.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4E997D-519E-6344-84C0-28F8C2481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628" y="3813673"/>
            <a:ext cx="3373622" cy="244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06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4947B9-CD0B-5747-B60D-D8C0828B1F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5DEFD-3A11-8548-BA08-FF34C2EF245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A774C0-8DB6-CE45-864D-9FF0CF6F4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0080" y="822960"/>
            <a:ext cx="5691116" cy="559629"/>
          </a:xfrm>
        </p:spPr>
        <p:txBody>
          <a:bodyPr/>
          <a:lstStyle/>
          <a:p>
            <a:r>
              <a:rPr lang="en-US" dirty="0"/>
              <a:t>Implicit vs. Explicit Feedback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8218CB-B992-0F4C-A84F-98285E8E78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400" dirty="0"/>
              <a:t>Explicit Feedback</a:t>
            </a:r>
          </a:p>
          <a:p>
            <a:pPr lvl="1"/>
            <a:r>
              <a:rPr lang="en-US" sz="2400" dirty="0"/>
              <a:t>Direct feedback from customer - ratings, reviews</a:t>
            </a:r>
          </a:p>
          <a:p>
            <a:pPr lvl="2"/>
            <a:r>
              <a:rPr lang="en-US" sz="2400" dirty="0"/>
              <a:t>Netflix Prize</a:t>
            </a:r>
          </a:p>
          <a:p>
            <a:r>
              <a:rPr lang="en-US" sz="2400" dirty="0"/>
              <a:t>Implicit Feedback</a:t>
            </a:r>
          </a:p>
          <a:p>
            <a:pPr lvl="1"/>
            <a:r>
              <a:rPr lang="en-US" sz="2400" dirty="0"/>
              <a:t>Implied or indirect information from customer</a:t>
            </a:r>
          </a:p>
          <a:p>
            <a:pPr lvl="1"/>
            <a:r>
              <a:rPr lang="en-US" sz="2400" dirty="0"/>
              <a:t>More difficult for modeling, but often more readily available</a:t>
            </a:r>
          </a:p>
          <a:p>
            <a:endParaRPr lang="en-US" sz="24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808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598A23-05DE-A44A-95B9-6F57F68873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9AAC-2204-3E41-854E-3B688857F9BD}" type="slidenum">
              <a:rPr lang="en-US" smtClean="0"/>
              <a:t>16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76E5B2B-FBA8-B34B-93B7-2801671FC4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0080" y="822960"/>
            <a:ext cx="5691116" cy="559629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8831B-E916-8A4F-9F96-215D408E6F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0712" y="1579280"/>
            <a:ext cx="8046720" cy="45720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Collect data on customers id and product id for views, cart adds, in-store buys and online buys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Create a metric for scoring customer preference of an item</a:t>
            </a:r>
          </a:p>
          <a:p>
            <a:pPr lvl="1"/>
            <a:r>
              <a:rPr lang="en-US" sz="2400" dirty="0"/>
              <a:t>Think rating in the Netflix problem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Train a neural network that takes the dot product of 2 embedding layers: one for customers and one for products </a:t>
            </a:r>
          </a:p>
          <a:p>
            <a:pPr lvl="1"/>
            <a:r>
              <a:rPr lang="en-US" sz="2400" dirty="0"/>
              <a:t>Input: customer and athlete ids, Predict: score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Extract embedding vector for each item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Make recommendations based on product similarity</a:t>
            </a:r>
          </a:p>
          <a:p>
            <a:pPr lvl="1"/>
            <a:r>
              <a:rPr lang="en-US" sz="2400" dirty="0"/>
              <a:t>i.e. cosine similarity between products in the new space</a:t>
            </a:r>
          </a:p>
          <a:p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470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FDF7A3-0376-2D4F-AE35-03F1B3D0EE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5DEFD-3A11-8548-BA08-FF34C2EF2450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06B347-1FC7-8A4E-A885-F085223B04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0080" y="822960"/>
            <a:ext cx="5864887" cy="770895"/>
          </a:xfrm>
        </p:spPr>
        <p:txBody>
          <a:bodyPr/>
          <a:lstStyle/>
          <a:p>
            <a:r>
              <a:rPr lang="en-US" dirty="0" err="1"/>
              <a:t>Rshiny</a:t>
            </a:r>
            <a:r>
              <a:rPr lang="en-US" dirty="0"/>
              <a:t> Application</a:t>
            </a:r>
          </a:p>
        </p:txBody>
      </p:sp>
      <p:pic>
        <p:nvPicPr>
          <p:cNvPr id="6" name="Online Media 5" descr="Shiny_app_demo.mov">
            <a:hlinkClick r:id="" action="ppaction://media"/>
            <a:extLst>
              <a:ext uri="{FF2B5EF4-FFF2-40B4-BE49-F238E27FC236}">
                <a16:creationId xmlns:a16="http://schemas.microsoft.com/office/drawing/2014/main" id="{6BA6D8F3-864C-D049-AD6D-6D8DC50C22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477926"/>
            <a:ext cx="9144000" cy="521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39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54A0CA-F48E-E648-A4E3-F25C1C8502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5DEFD-3A11-8548-BA08-FF34C2EF2450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1676C5-0F20-5049-A28C-5290CFA4F9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0080" y="822960"/>
            <a:ext cx="5992478" cy="983547"/>
          </a:xfrm>
        </p:spPr>
        <p:txBody>
          <a:bodyPr/>
          <a:lstStyle/>
          <a:p>
            <a:r>
              <a:rPr lang="en-US" dirty="0"/>
              <a:t>Code and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FEDD01-F0E2-3C4B-9BAD-DCF25EDAB4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400" dirty="0"/>
              <a:t>PowerPoint and </a:t>
            </a:r>
            <a:r>
              <a:rPr lang="en-US" sz="2400" dirty="0" err="1"/>
              <a:t>Rmarkdown</a:t>
            </a:r>
            <a:r>
              <a:rPr lang="en-US" sz="2400" dirty="0"/>
              <a:t> available on </a:t>
            </a:r>
            <a:r>
              <a:rPr lang="en-US" sz="2400" dirty="0" err="1"/>
              <a:t>Github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Link!</a:t>
            </a:r>
          </a:p>
          <a:p>
            <a:r>
              <a:rPr lang="en-US" sz="2400" dirty="0"/>
              <a:t>Data not posted</a:t>
            </a:r>
          </a:p>
          <a:p>
            <a:pPr lvl="1"/>
            <a:r>
              <a:rPr lang="en-US" sz="2400" dirty="0"/>
              <a:t>But there a few open source datasets posted</a:t>
            </a:r>
          </a:p>
          <a:p>
            <a:pPr lvl="1"/>
            <a:r>
              <a:rPr lang="en-US" sz="2400" dirty="0"/>
              <a:t>Try out the same model using these datasets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79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B5EBE9-4F3B-DA49-96CF-C6C3E58D6D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5DEFD-3A11-8548-BA08-FF34C2EF2450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EAEEE9-E46F-DC47-8606-40BC12BE5E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1977" y="822960"/>
            <a:ext cx="6460311" cy="1089255"/>
          </a:xfrm>
        </p:spPr>
        <p:txBody>
          <a:bodyPr/>
          <a:lstStyle/>
          <a:p>
            <a:r>
              <a:rPr lang="en-US" dirty="0"/>
              <a:t>Questions, Comments, Praises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F0B9DA-267A-674E-AB3F-1413807FA1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400" dirty="0"/>
              <a:t>Any questions?</a:t>
            </a:r>
          </a:p>
          <a:p>
            <a:r>
              <a:rPr lang="en-US" sz="2400" dirty="0"/>
              <a:t>Feel free to reach out via email</a:t>
            </a:r>
          </a:p>
          <a:p>
            <a:pPr lvl="1"/>
            <a:r>
              <a:rPr lang="en-US" sz="2400" dirty="0">
                <a:hlinkClick r:id="rId2"/>
              </a:rPr>
              <a:t>Alexander.archer@dcsg.com</a:t>
            </a:r>
            <a:r>
              <a:rPr lang="en-US" sz="2400" dirty="0"/>
              <a:t> (don’t forget the “c”)</a:t>
            </a:r>
          </a:p>
          <a:p>
            <a:r>
              <a:rPr lang="en-US" sz="2400" dirty="0"/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270268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9C3E-9B73-B94C-9644-5480C4EAB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8" y="1543051"/>
            <a:ext cx="2743200" cy="2165684"/>
          </a:xfrm>
        </p:spPr>
        <p:txBody>
          <a:bodyPr vert="horz" lIns="68580" tIns="34290" rIns="68580" bIns="34290" rtlCol="0" anchor="b">
            <a:normAutofit/>
          </a:bodyPr>
          <a:lstStyle/>
          <a:p>
            <a:pPr algn="ctr"/>
            <a:r>
              <a:rPr lang="en-US" sz="3600" dirty="0"/>
              <a:t>What is Deep Learning?</a:t>
            </a:r>
          </a:p>
        </p:txBody>
      </p:sp>
      <p:pic>
        <p:nvPicPr>
          <p:cNvPr id="4" name="Picture 3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C2100B84-0AB7-DD44-96EA-5D4CF33AE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367" y="1465915"/>
            <a:ext cx="4915159" cy="39321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5E4174-6615-D344-93CB-3A069D53D5E5}"/>
              </a:ext>
            </a:extLst>
          </p:cNvPr>
          <p:cNvSpPr txBox="1"/>
          <p:nvPr/>
        </p:nvSpPr>
        <p:spPr>
          <a:xfrm>
            <a:off x="4572000" y="1645525"/>
            <a:ext cx="36181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</a:rPr>
              <a:t>Deep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1C57D-1526-7B45-B5B0-3C41643B92C0}"/>
              </a:ext>
            </a:extLst>
          </p:cNvPr>
          <p:cNvSpPr txBox="1"/>
          <p:nvPr/>
        </p:nvSpPr>
        <p:spPr>
          <a:xfrm>
            <a:off x="4674476" y="4136477"/>
            <a:ext cx="35708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</a:rPr>
              <a:t>So Hot Right Now</a:t>
            </a:r>
          </a:p>
        </p:txBody>
      </p:sp>
    </p:spTree>
    <p:extLst>
      <p:ext uri="{BB962C8B-B14F-4D97-AF65-F5344CB8AC3E}">
        <p14:creationId xmlns:p14="http://schemas.microsoft.com/office/powerpoint/2010/main" val="2342062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1CB68-D15B-424B-B4D5-8033047F1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22960"/>
            <a:ext cx="2949178" cy="691117"/>
          </a:xfrm>
        </p:spPr>
        <p:txBody>
          <a:bodyPr/>
          <a:lstStyle/>
          <a:p>
            <a:r>
              <a:rPr lang="en-US" sz="3600" dirty="0"/>
              <a:t>Deep Learning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CA2086-03AF-8647-822D-54DE87D5E7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2544" y="1855336"/>
            <a:ext cx="2949178" cy="3811588"/>
          </a:xfrm>
        </p:spPr>
        <p:txBody>
          <a:bodyPr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dirty="0"/>
              <a:t>Subset of machine learning that utilizes layered neural networks to learn complex nonlinear relationships in data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dirty="0"/>
              <a:t>“Deep learning enables the computer to build complex concepts out of simpler concepts”</a:t>
            </a:r>
            <a:r>
              <a:rPr lang="en-US" sz="1800" baseline="30000" dirty="0"/>
              <a:t>1</a:t>
            </a:r>
            <a:endParaRPr lang="en-US" sz="18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dirty="0"/>
              <a:t>By layering simple functions, the model becomes much more flexible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A873172-9612-1E4E-BFFA-01E9CD85C477}"/>
              </a:ext>
            </a:extLst>
          </p:cNvPr>
          <p:cNvSpPr/>
          <p:nvPr/>
        </p:nvSpPr>
        <p:spPr>
          <a:xfrm>
            <a:off x="4572000" y="1709183"/>
            <a:ext cx="4114800" cy="4114800"/>
          </a:xfrm>
          <a:prstGeom prst="ellipse">
            <a:avLst/>
          </a:prstGeom>
          <a:solidFill>
            <a:srgbClr val="00206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3D6BDD-E9D4-2141-8A69-2CB9DF073136}"/>
              </a:ext>
            </a:extLst>
          </p:cNvPr>
          <p:cNvSpPr/>
          <p:nvPr/>
        </p:nvSpPr>
        <p:spPr>
          <a:xfrm>
            <a:off x="5368159" y="2883715"/>
            <a:ext cx="2743200" cy="27432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C49F5A4-95DC-EA40-9D90-DE670EE8FA77}"/>
              </a:ext>
            </a:extLst>
          </p:cNvPr>
          <p:cNvSpPr/>
          <p:nvPr/>
        </p:nvSpPr>
        <p:spPr>
          <a:xfrm>
            <a:off x="6211614" y="3777217"/>
            <a:ext cx="1371600" cy="13716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D94D4E-B676-2C4B-BB2C-3E9321AE2B42}"/>
              </a:ext>
            </a:extLst>
          </p:cNvPr>
          <p:cNvSpPr txBox="1"/>
          <p:nvPr/>
        </p:nvSpPr>
        <p:spPr>
          <a:xfrm>
            <a:off x="5896304" y="2102725"/>
            <a:ext cx="17893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Artificial Intelligence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1B1F39-50CE-2740-A8DA-F52DC1C7C5AF}"/>
              </a:ext>
            </a:extLst>
          </p:cNvPr>
          <p:cNvSpPr txBox="1"/>
          <p:nvPr/>
        </p:nvSpPr>
        <p:spPr>
          <a:xfrm>
            <a:off x="6148552" y="3166898"/>
            <a:ext cx="143466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Machine 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32EDBE-930D-0F44-8445-896AA1B12FBC}"/>
              </a:ext>
            </a:extLst>
          </p:cNvPr>
          <p:cNvSpPr txBox="1"/>
          <p:nvPr/>
        </p:nvSpPr>
        <p:spPr>
          <a:xfrm>
            <a:off x="6629400" y="4220642"/>
            <a:ext cx="100111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Deep Learning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1BA634-52FC-2241-83CD-A6B452743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24304" y="5785595"/>
            <a:ext cx="4043855" cy="273844"/>
          </a:xfrm>
        </p:spPr>
        <p:txBody>
          <a:bodyPr/>
          <a:lstStyle/>
          <a:p>
            <a:r>
              <a:rPr lang="en-US" sz="1100" dirty="0">
                <a:solidFill>
                  <a:schemeClr val="tx1"/>
                </a:solidFill>
              </a:rPr>
              <a:t>1. Ian Goodfellow and </a:t>
            </a:r>
            <a:r>
              <a:rPr lang="en-US" sz="1100" dirty="0" err="1">
                <a:solidFill>
                  <a:schemeClr val="tx1"/>
                </a:solidFill>
              </a:rPr>
              <a:t>Yoshua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Bengio</a:t>
            </a:r>
            <a:r>
              <a:rPr lang="en-US" sz="1100" dirty="0">
                <a:solidFill>
                  <a:schemeClr val="tx1"/>
                </a:solidFill>
              </a:rPr>
              <a:t> and Aaron Courville, Deep Learning 2016</a:t>
            </a:r>
          </a:p>
        </p:txBody>
      </p:sp>
    </p:spTree>
    <p:extLst>
      <p:ext uri="{BB962C8B-B14F-4D97-AF65-F5344CB8AC3E}">
        <p14:creationId xmlns:p14="http://schemas.microsoft.com/office/powerpoint/2010/main" val="3376913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5DEFD-3A11-8548-BA08-FF34C2EF245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40080" y="822960"/>
            <a:ext cx="5801352" cy="804052"/>
          </a:xfrm>
        </p:spPr>
        <p:txBody>
          <a:bodyPr/>
          <a:lstStyle/>
          <a:p>
            <a:r>
              <a:rPr lang="en-US" dirty="0"/>
              <a:t>Basic Modeling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r>
                  <a:rPr lang="en-US" sz="2400" dirty="0"/>
                  <a:t>Inputs: x</a:t>
                </a:r>
                <a:r>
                  <a:rPr lang="en-US" sz="2400" baseline="-25000" dirty="0"/>
                  <a:t>1, </a:t>
                </a:r>
                <a:r>
                  <a:rPr lang="en-US" sz="2400" dirty="0"/>
                  <a:t>x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, …, </a:t>
                </a:r>
                <a:r>
                  <a:rPr lang="en-US" sz="2400" dirty="0" err="1"/>
                  <a:t>x</a:t>
                </a:r>
                <a:r>
                  <a:rPr lang="en-US" sz="2400" baseline="-25000" dirty="0" err="1"/>
                  <a:t>n</a:t>
                </a:r>
                <a:r>
                  <a:rPr lang="en-US" sz="2400" baseline="-25000" dirty="0"/>
                  <a:t> </a:t>
                </a:r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Output: y</a:t>
                </a:r>
              </a:p>
              <a:p>
                <a:r>
                  <a:rPr lang="en-US" sz="2400" dirty="0"/>
                  <a:t>Learn function f mapping inputs x</a:t>
                </a:r>
                <a:r>
                  <a:rPr lang="en-US" sz="2400" baseline="-25000" dirty="0"/>
                  <a:t>1, </a:t>
                </a:r>
                <a:r>
                  <a:rPr lang="en-US" sz="2400" dirty="0"/>
                  <a:t>x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, …, </a:t>
                </a:r>
                <a:r>
                  <a:rPr lang="en-US" sz="2400" dirty="0" err="1"/>
                  <a:t>x</a:t>
                </a:r>
                <a:r>
                  <a:rPr lang="en-US" sz="2400" baseline="-25000" dirty="0" err="1"/>
                  <a:t>n</a:t>
                </a:r>
                <a:r>
                  <a:rPr lang="en-US" sz="2400" baseline="-25000" dirty="0"/>
                  <a:t> </a:t>
                </a:r>
                <a:r>
                  <a:rPr lang="en-US" sz="2400" dirty="0"/>
                  <a:t>⇢ y</a:t>
                </a:r>
              </a:p>
              <a:p>
                <a:pPr lvl="1"/>
                <a:r>
                  <a:rPr lang="en-US" sz="2400" dirty="0"/>
                  <a:t>Regression: Minimize difference between predicted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 and actual y</a:t>
                </a:r>
              </a:p>
              <a:p>
                <a:pPr lvl="1"/>
                <a:r>
                  <a:rPr lang="en-US" sz="2400" dirty="0"/>
                  <a:t>Classification: Maximize accuracy of predictions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946" t="-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4647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5DEFD-3A11-8548-BA08-FF34C2EF245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40080" y="822960"/>
            <a:ext cx="6141334" cy="983547"/>
          </a:xfrm>
        </p:spPr>
        <p:txBody>
          <a:bodyPr/>
          <a:lstStyle/>
          <a:p>
            <a:r>
              <a:rPr lang="en-US" dirty="0"/>
              <a:t>Example: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en-US" sz="2400" dirty="0"/>
                  <a:t>Approximate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 …+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Find coefficients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^</m:t>
                        </m:r>
                      </m:sup>
                    </m:sSub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^</m:t>
                        </m:r>
                      </m:sup>
                    </m:sSubSup>
                  </m:oMath>
                </a14:m>
                <a:r>
                  <a:rPr lang="en-US" sz="2400" dirty="0"/>
                  <a:t> ,…,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^</m:t>
                        </m:r>
                      </m:sup>
                    </m:sSubSup>
                  </m:oMath>
                </a14:m>
                <a:r>
                  <a:rPr lang="en-US" sz="2400" dirty="0"/>
                  <a:t> to generate predicted values of y called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Minimize difference between predicted and observed values</a:t>
                </a:r>
              </a:p>
              <a:p>
                <a:pPr lvl="2"/>
                <a:r>
                  <a:rPr lang="en-US" sz="2400" dirty="0"/>
                  <a:t>Error: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−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2"/>
                <a:r>
                  <a:rPr lang="en-US" sz="2400" dirty="0"/>
                  <a:t>Minimize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baseline="30000" dirty="0"/>
                  <a:t>2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946" t="-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1904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ACA6A-5304-D54C-9223-5BA06A419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286000"/>
            <a:ext cx="2607469" cy="1903228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algn="ctr"/>
            <a:r>
              <a:rPr lang="en-US" sz="3600" dirty="0"/>
              <a:t>Linear Decision Boundaries</a:t>
            </a:r>
          </a:p>
        </p:txBody>
      </p:sp>
      <p:pic>
        <p:nvPicPr>
          <p:cNvPr id="3" name="Picture 2" descr="A picture containing sky&#10;&#10;Description automatically generated">
            <a:extLst>
              <a:ext uri="{FF2B5EF4-FFF2-40B4-BE49-F238E27FC236}">
                <a16:creationId xmlns:a16="http://schemas.microsoft.com/office/drawing/2014/main" id="{A73FE33A-20E5-B248-9F9F-6A3EC38FE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371600"/>
            <a:ext cx="4915159" cy="358806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DA4A08-1CD9-E741-9FEA-5C136EA83796}"/>
              </a:ext>
            </a:extLst>
          </p:cNvPr>
          <p:cNvCxnSpPr>
            <a:cxnSpLocks/>
          </p:cNvCxnSpPr>
          <p:nvPr/>
        </p:nvCxnSpPr>
        <p:spPr>
          <a:xfrm>
            <a:off x="4948307" y="2215706"/>
            <a:ext cx="2159344" cy="189985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357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ACA6A-5304-D54C-9223-5BA06A419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286000"/>
            <a:ext cx="2743200" cy="1520455"/>
          </a:xfrm>
        </p:spPr>
        <p:txBody>
          <a:bodyPr vert="horz" lIns="68580" tIns="34290" rIns="68580" bIns="34290" rtlCol="0" anchor="b">
            <a:normAutofit fontScale="90000"/>
          </a:bodyPr>
          <a:lstStyle/>
          <a:p>
            <a:pPr algn="ctr"/>
            <a:r>
              <a:rPr lang="en-US" sz="3600" dirty="0"/>
              <a:t>Non-Linear Decision Boundaries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11AA0341-6E10-CE49-985F-7EC3882B4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371600"/>
            <a:ext cx="4915159" cy="358806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50E705D-51F7-FF46-8201-7EC00E783499}"/>
              </a:ext>
            </a:extLst>
          </p:cNvPr>
          <p:cNvCxnSpPr/>
          <p:nvPr/>
        </p:nvCxnSpPr>
        <p:spPr>
          <a:xfrm flipV="1">
            <a:off x="5052592" y="2215706"/>
            <a:ext cx="2381765" cy="189985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5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5DEFD-3A11-8548-BA08-FF34C2EF245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400" dirty="0"/>
              <a:t>Deep Learning to the rescue!</a:t>
            </a:r>
          </a:p>
          <a:p>
            <a:r>
              <a:rPr lang="en-US" sz="2400" dirty="0"/>
              <a:t>The stacked layers give neural networks more flexibility to pick up on complex relationships</a:t>
            </a:r>
          </a:p>
          <a:p>
            <a:r>
              <a:rPr lang="en-US" sz="2400" dirty="0"/>
              <a:t>See for yourself!</a:t>
            </a:r>
          </a:p>
          <a:p>
            <a:pPr lvl="1"/>
            <a:r>
              <a:rPr lang="en-US" sz="2400" dirty="0">
                <a:hlinkClick r:id="rId2"/>
              </a:rPr>
              <a:t>https://playground.tensorflow.org</a:t>
            </a:r>
            <a:endParaRPr lang="en-US" sz="2400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A62FC2-8A4E-1C40-8E1B-DA6F32D247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0080" y="822960"/>
            <a:ext cx="6120069" cy="1089255"/>
          </a:xfrm>
        </p:spPr>
        <p:txBody>
          <a:bodyPr/>
          <a:lstStyle/>
          <a:p>
            <a:r>
              <a:rPr lang="en-US" dirty="0"/>
              <a:t>Need a More Complex Model</a:t>
            </a:r>
          </a:p>
        </p:txBody>
      </p:sp>
    </p:spTree>
    <p:extLst>
      <p:ext uri="{BB962C8B-B14F-4D97-AF65-F5344CB8AC3E}">
        <p14:creationId xmlns:p14="http://schemas.microsoft.com/office/powerpoint/2010/main" val="3846699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5DEFD-3A11-8548-BA08-FF34C2EF245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40080" y="822960"/>
            <a:ext cx="6109436" cy="1091153"/>
          </a:xfrm>
        </p:spPr>
        <p:txBody>
          <a:bodyPr/>
          <a:lstStyle/>
          <a:p>
            <a:r>
              <a:rPr lang="en-US" dirty="0"/>
              <a:t>When to Use Deep Learning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400" dirty="0"/>
              <a:t>High volume of training data</a:t>
            </a:r>
          </a:p>
          <a:p>
            <a:r>
              <a:rPr lang="en-US" sz="2400" dirty="0"/>
              <a:t>Working with complex data / features</a:t>
            </a:r>
          </a:p>
          <a:p>
            <a:pPr lvl="1"/>
            <a:r>
              <a:rPr lang="en-US" sz="2400" dirty="0"/>
              <a:t>E.g. image data</a:t>
            </a:r>
          </a:p>
          <a:p>
            <a:r>
              <a:rPr lang="en-US" sz="2400" dirty="0"/>
              <a:t>Goal is to achieve high accuracy, rather than interpretability</a:t>
            </a:r>
          </a:p>
          <a:p>
            <a:r>
              <a:rPr lang="en-US" sz="2400" dirty="0"/>
              <a:t>Access to sufficient computing power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722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85A4A"/>
      </a:accent1>
      <a:accent2>
        <a:srgbClr val="E98F3A"/>
      </a:accent2>
      <a:accent3>
        <a:srgbClr val="F5BE44"/>
      </a:accent3>
      <a:accent4>
        <a:srgbClr val="C00000"/>
      </a:accent4>
      <a:accent5>
        <a:srgbClr val="4BACC6"/>
      </a:accent5>
      <a:accent6>
        <a:srgbClr val="996633"/>
      </a:accent6>
      <a:hlink>
        <a:srgbClr val="085A4A"/>
      </a:hlink>
      <a:folHlink>
        <a:srgbClr val="F0B17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462B35DC31764195A3B2880F2A74B4" ma:contentTypeVersion="8" ma:contentTypeDescription="Create a new document." ma:contentTypeScope="" ma:versionID="edb51731b13b80d1de3122ded7aa01fe">
  <xsd:schema xmlns:xsd="http://www.w3.org/2001/XMLSchema" xmlns:xs="http://www.w3.org/2001/XMLSchema" xmlns:p="http://schemas.microsoft.com/office/2006/metadata/properties" xmlns:ns2="706b2bdb-4d5c-4622-a6aa-06541188494d" targetNamespace="http://schemas.microsoft.com/office/2006/metadata/properties" ma:root="true" ma:fieldsID="9dcac5fe0701a6103060085c6390bf67" ns2:_="">
    <xsd:import namespace="706b2bdb-4d5c-4622-a6aa-06541188494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6b2bdb-4d5c-4622-a6aa-0654118849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C33E827-6374-461F-ADC2-E822543B9CF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A4C1D8F-769A-43E7-BCE3-E0BC8ED0281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362C1FE-2CA0-4C5D-A817-3B8B054CCB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06b2bdb-4d5c-4622-a6aa-06541188494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10286</TotalTime>
  <Words>691</Words>
  <Application>Microsoft Macintosh PowerPoint</Application>
  <PresentationFormat>On-screen Show (4:3)</PresentationFormat>
  <Paragraphs>110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Cambria Math</vt:lpstr>
      <vt:lpstr>DSG Sans Black</vt:lpstr>
      <vt:lpstr>DSG Sans Bold</vt:lpstr>
      <vt:lpstr>Office Theme</vt:lpstr>
      <vt:lpstr>Deep Learning in R Using Keras</vt:lpstr>
      <vt:lpstr>What is Deep Learning?</vt:lpstr>
      <vt:lpstr>Deep Learning</vt:lpstr>
      <vt:lpstr>PowerPoint Presentation</vt:lpstr>
      <vt:lpstr>PowerPoint Presentation</vt:lpstr>
      <vt:lpstr>Linear Decision Boundaries</vt:lpstr>
      <vt:lpstr>Non-Linear Decision Boundaries</vt:lpstr>
      <vt:lpstr>PowerPoint Presentation</vt:lpstr>
      <vt:lpstr>PowerPoint Presentation</vt:lpstr>
      <vt:lpstr>PowerPoint Presentation</vt:lpstr>
      <vt:lpstr>PowerPoint Presentation</vt:lpstr>
      <vt:lpstr>What Are Embeddings?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Dick's Sporting Goods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 Moline</dc:creator>
  <cp:lastModifiedBy>Archer, Alexander G</cp:lastModifiedBy>
  <cp:revision>430</cp:revision>
  <cp:lastPrinted>2016-11-17T21:09:49Z</cp:lastPrinted>
  <dcterms:created xsi:type="dcterms:W3CDTF">2015-05-07T12:45:26Z</dcterms:created>
  <dcterms:modified xsi:type="dcterms:W3CDTF">2019-06-24T13:24:57Z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0x01010037462B35DC31764195A3B2880F2A74B4</vt:lpwstr>
  </property>
</Properties>
</file>